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Oswald Medium"/>
      <p:regular r:id="rId57"/>
      <p:bold r:id="rId58"/>
    </p:embeddedFont>
    <p:embeddedFont>
      <p:font typeface="Play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Play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OswaldMedium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Play-regular.fntdata"/><Relationship Id="rId14" Type="http://schemas.openxmlformats.org/officeDocument/2006/relationships/slide" Target="slides/slide8.xml"/><Relationship Id="rId58" Type="http://schemas.openxmlformats.org/officeDocument/2006/relationships/font" Target="fonts/Oswald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bc5643c1d_0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fbc5643c1d_0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bc5643c1d_0_4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fbc5643c1d_0_4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bc5643c1d_0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fbc5643c1d_0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bc5643c1d_0_4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fbc5643c1d_0_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d5e48394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fd5e48394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bc5643c1d_0_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fbc5643c1d_0_4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bc5643c1d_0_4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fbc5643c1d_0_4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/>
              <a:t>La tokenización es una etapa fundamental en el procesamiento de lenguaje natural, ya que descompone el texto en elementos más manejables que pueden ser procesados por algoritmos y modelos de machine learning.</a:t>
            </a:r>
            <a:endParaRPr/>
          </a:p>
        </p:txBody>
      </p:sp>
      <p:sp>
        <p:nvSpPr>
          <p:cNvPr id="247" name="Google Shape;247;g2fbc5643c1d_0_4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bc5643c1d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2fbc5643c1d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almacenados en model pre-entrenado, vector numéricos densos</a:t>
            </a:r>
            <a:endParaRPr/>
          </a:p>
        </p:txBody>
      </p:sp>
      <p:sp>
        <p:nvSpPr>
          <p:cNvPr id="254" name="Google Shape;254;g2fbc5643c1d_0_4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bc5643c1d_0_4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2fbc5643c1d_0_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almacenados en model pre-entrenado, vector numéricos densos</a:t>
            </a:r>
            <a:endParaRPr/>
          </a:p>
        </p:txBody>
      </p:sp>
      <p:sp>
        <p:nvSpPr>
          <p:cNvPr id="261" name="Google Shape;261;g2fbc5643c1d_0_4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bc5643c1d_0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2fbc5643c1d_0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almacenados en model pre-entrenado, vector numéricos densos</a:t>
            </a:r>
            <a:endParaRPr/>
          </a:p>
        </p:txBody>
      </p:sp>
      <p:sp>
        <p:nvSpPr>
          <p:cNvPr id="268" name="Google Shape;268;g2fbc5643c1d_0_4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bc5643c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fbc5643c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bc5643c1d_0_5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fbc5643c1d_0_5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 almacenados en model pre-entrenado, vector numéricos densos</a:t>
            </a:r>
            <a:endParaRPr/>
          </a:p>
        </p:txBody>
      </p:sp>
      <p:sp>
        <p:nvSpPr>
          <p:cNvPr id="275" name="Google Shape;275;g2fbc5643c1d_0_5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d5e48394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fd5e48394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fd5e483941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fd5e483941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d5e48394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fd5e48394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d5e483941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fd5e483941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d5e483941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fd5e483941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d5e483941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fd5e483941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d5e483941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fd5e483941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fd5e483941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fd5e483941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d5e483941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fd5e483941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bc5643c1d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fbc5643c1d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d5e483941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fd5e483941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fd5e483941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2fd5e483941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Transformer: BERT</a:t>
            </a:r>
            <a:endParaRPr/>
          </a:p>
        </p:txBody>
      </p:sp>
      <p:sp>
        <p:nvSpPr>
          <p:cNvPr id="351" name="Google Shape;351;g2fd5e483941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fd5e483941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fd5e483941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fd5e48394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fd5e48394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https://www.theguardian.com/news/audio/2024/may/16/what-keeps-world-top-climate-scientists-up-at-night-podcast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bc5643c1d_0_6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fbc5643c1d_0_6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bc5643c1d_0_7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2fbc5643c1d_0_7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Economist: edición de Junio de 2022</a:t>
            </a:r>
            <a:endParaRPr/>
          </a:p>
        </p:txBody>
      </p:sp>
      <p:sp>
        <p:nvSpPr>
          <p:cNvPr id="386" name="Google Shape;386;g2fbc5643c1d_0_7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fbc5643c1d_0_7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fbc5643c1d_0_7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Economist: edición de Junio de 2022</a:t>
            </a:r>
            <a:endParaRPr/>
          </a:p>
        </p:txBody>
      </p:sp>
      <p:sp>
        <p:nvSpPr>
          <p:cNvPr id="394" name="Google Shape;394;g2fbc5643c1d_0_7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fbc5643c1d_0_7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fbc5643c1d_0_7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fbc5643c1d_0_7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fbc5643c1d_0_7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fd5e48394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fd5e48394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d3ee5381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fd3ee5381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d5e48394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fd5e48394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d5e48394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fd5e48394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fd5e48394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fd5e48394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fd5e48394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fd5e48394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d5e48394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fd5e48394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fd5e48394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fd5e48394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fd5e48394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fd5e48394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fd5e48394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fd5e48394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d5e48394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fd5e48394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fd5e48394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fd5e48394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d3ee538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d3ee538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fd5e48394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fd5e48394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bc5643c1d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fbc5643c1d_0_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d3ee53813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fd3ee53813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d3ee53813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fd3ee53813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d3ee5381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d3ee5381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https://otexts.com/fpp3/nnetar.html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Impact"/>
              <a:buNone/>
              <a:defRPr sz="4500"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Impact"/>
                <a:ea typeface="Impact"/>
                <a:cs typeface="Impact"/>
                <a:sym typeface="Impact"/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mpact"/>
                <a:ea typeface="Impact"/>
                <a:cs typeface="Impact"/>
                <a:sym typeface="Impact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latin typeface="Impact"/>
                <a:ea typeface="Impact"/>
                <a:cs typeface="Impact"/>
                <a:sym typeface="Impact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Impact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1" name="Google Shape;101;p21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  <a:defRPr b="0" i="0" sz="33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labs.openai.com/" TargetMode="External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hat.openai.com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ctrTitle"/>
          </p:nvPr>
        </p:nvSpPr>
        <p:spPr>
          <a:xfrm>
            <a:off x="311708" y="444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Modelos lineales y modelos lineales generalizados</a:t>
            </a:r>
            <a:endParaRPr sz="4480"/>
          </a:p>
        </p:txBody>
      </p:sp>
      <p:sp>
        <p:nvSpPr>
          <p:cNvPr id="136" name="Google Shape;136;p26"/>
          <p:cNvSpPr txBox="1"/>
          <p:nvPr>
            <p:ph idx="1" type="subTitle"/>
          </p:nvPr>
        </p:nvSpPr>
        <p:spPr>
          <a:xfrm>
            <a:off x="247000" y="2778475"/>
            <a:ext cx="85206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Rolando Gonzales Martinez, PhD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247000" y="3326325"/>
            <a:ext cx="41787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Fellow postdoctoral Marie Skłodowska-Curie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Universidad de Groningen        (Países Bajos)</a:t>
            </a:r>
            <a:endParaRPr sz="1000"/>
          </a:p>
        </p:txBody>
      </p:sp>
      <p:sp>
        <p:nvSpPr>
          <p:cNvPr id="138" name="Google Shape;138;p26"/>
          <p:cNvSpPr txBox="1"/>
          <p:nvPr/>
        </p:nvSpPr>
        <p:spPr>
          <a:xfrm>
            <a:off x="4653600" y="3326325"/>
            <a:ext cx="41787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Investigador (researcher)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Iniciativa de Pobreza y Desarrollo Humano de la Universidad de Oxford (UK)</a:t>
            </a:r>
            <a:endParaRPr sz="1000"/>
          </a:p>
        </p:txBody>
      </p:sp>
      <p:sp>
        <p:nvSpPr>
          <p:cNvPr id="139" name="Google Shape;139;p26"/>
          <p:cNvSpPr txBox="1"/>
          <p:nvPr/>
        </p:nvSpPr>
        <p:spPr>
          <a:xfrm>
            <a:off x="152400" y="152400"/>
            <a:ext cx="867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7B7B7"/>
                </a:solidFill>
              </a:rPr>
              <a:t>Maestría</a:t>
            </a:r>
            <a:r>
              <a:rPr lang="en" sz="1900">
                <a:solidFill>
                  <a:srgbClr val="B7B7B7"/>
                </a:solidFill>
              </a:rPr>
              <a:t> en Ciencia y </a:t>
            </a:r>
            <a:r>
              <a:rPr lang="en" sz="1900">
                <a:solidFill>
                  <a:srgbClr val="B7B7B7"/>
                </a:solidFill>
              </a:rPr>
              <a:t>Análisis</a:t>
            </a:r>
            <a:r>
              <a:rPr lang="en" sz="1900">
                <a:solidFill>
                  <a:srgbClr val="B7B7B7"/>
                </a:solidFill>
              </a:rPr>
              <a:t> de Datos- Universidad Mayor de San </a:t>
            </a:r>
            <a:r>
              <a:rPr lang="en" sz="1900">
                <a:solidFill>
                  <a:srgbClr val="B7B7B7"/>
                </a:solidFill>
              </a:rPr>
              <a:t>Andrés</a:t>
            </a:r>
            <a:endParaRPr sz="13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628650" y="273844"/>
            <a:ext cx="78867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Procesamiento del Lenguaje Natural (NLP)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628650" y="906525"/>
            <a:ext cx="8102100" cy="4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>
                <a:solidFill>
                  <a:schemeClr val="dk1"/>
                </a:solidFill>
              </a:rPr>
              <a:t>Rama de la inteligencia artificial y la lingüística computacional que se centra en la interacción entre las computadoras y el lenguaje humano en forma de texto o voz.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>
                <a:solidFill>
                  <a:schemeClr val="dk1"/>
                </a:solidFill>
              </a:rPr>
              <a:t>El objetivo principal del NLP es permitir que las máquinas comprendan, interpreten y generen lenguaje humano de manera similar a como lo hacen los seres humanos.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>
                <a:solidFill>
                  <a:schemeClr val="dk1"/>
                </a:solidFill>
              </a:rPr>
              <a:t>NLP implica:</a:t>
            </a:r>
            <a:endParaRPr>
              <a:solidFill>
                <a:schemeClr val="dk1"/>
              </a:solidFill>
            </a:endParaRPr>
          </a:p>
          <a:p>
            <a:pPr indent="-1841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Análisis sintáctico y morfológico: Comprender la estructura gramatical de las oraciones y la relación entre las palabras.</a:t>
            </a:r>
            <a:endParaRPr>
              <a:solidFill>
                <a:schemeClr val="dk1"/>
              </a:solidFill>
            </a:endParaRPr>
          </a:p>
          <a:p>
            <a:pPr indent="-1841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Análisis semántico: Interpretar el significado de las palabras y las oraciones en función del contexto.</a:t>
            </a:r>
            <a:endParaRPr>
              <a:solidFill>
                <a:schemeClr val="dk1"/>
              </a:solidFill>
            </a:endParaRPr>
          </a:p>
          <a:p>
            <a:pPr indent="-184150" lvl="0" marL="342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Análisis pragmático: Comprender las implicaciones y los aspectos contextuales del lenguaje, como el sarcasmo, la ironía y las inferencias.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628650" y="273844"/>
            <a:ext cx="78867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Impact"/>
              <a:buNone/>
            </a:pPr>
            <a:r>
              <a:rPr lang="en"/>
              <a:t>Procesamiento del Lenguaje Natural (NLP):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Impact"/>
              <a:buNone/>
            </a:pPr>
            <a:r>
              <a:rPr lang="en"/>
              <a:t>Aplicaciones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628650" y="1093618"/>
            <a:ext cx="75300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Generación de texto: Crear texto de manera coherente y contextualmente relevante.</a:t>
            </a:r>
            <a:endParaRPr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Extracción de información: Identificar información clave en un texto, como nombres de personas, lugares o fechas.</a:t>
            </a:r>
            <a:endParaRPr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Resumen automático: Crear resúmenes concisos de textos largos.</a:t>
            </a:r>
            <a:endParaRPr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Clasificación de texto: Categorizar textos en diferentes clases o etiquetas.</a:t>
            </a:r>
            <a:endParaRPr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Análisis de sentimiento: Determinar la actitud emocional expresada en un texto, como positiva, negativa o neutral.</a:t>
            </a:r>
            <a:endParaRPr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Respuesta a preguntas: Proporcionar respuestas a preguntas formuladas en lenguaje natural.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628650" y="273844"/>
            <a:ext cx="78867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Codificadores: </a:t>
            </a:r>
            <a:r>
              <a:rPr lang="en"/>
              <a:t>Encoders y Decoders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628650" y="906525"/>
            <a:ext cx="7592100" cy="3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>
                <a:solidFill>
                  <a:schemeClr val="dk1"/>
                </a:solidFill>
              </a:rPr>
              <a:t>Encoders de texto (codificadores de texto):</a:t>
            </a:r>
            <a:endParaRPr sz="2100">
              <a:solidFill>
                <a:schemeClr val="dk1"/>
              </a:solidFill>
            </a:endParaRPr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100">
                <a:solidFill>
                  <a:schemeClr val="dk1"/>
                </a:solidFill>
              </a:rPr>
              <a:t>En NLP, los codificadores se utilizan para convertir secuencias de palabras o caracteres en representaciones numéricas que pueden ser procesadas por algoritmos de aprendizaje automático. </a:t>
            </a:r>
            <a:endParaRPr sz="2100">
              <a:solidFill>
                <a:schemeClr val="dk1"/>
              </a:solidFill>
            </a:endParaRPr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100">
                <a:solidFill>
                  <a:schemeClr val="dk1"/>
                </a:solidFill>
              </a:rPr>
              <a:t>"word2vec" por ejemplo representa las palabras como vectores densos en un espacio vectorial continuo. </a:t>
            </a:r>
            <a:endParaRPr sz="2100">
              <a:solidFill>
                <a:schemeClr val="dk1"/>
              </a:solidFill>
            </a:endParaRPr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2400"/>
              <a:buChar char="●"/>
            </a:pPr>
            <a:r>
              <a:rPr lang="en" sz="2100">
                <a:solidFill>
                  <a:schemeClr val="dk1"/>
                </a:solidFill>
              </a:rPr>
              <a:t>Codificadores más avanzados como LSTM, BERT y GPT (Transformador preentrenado generativo) pueden capturar información contextual compleja y relaciones entre palabras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573050" y="1255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Análisis de sentimiento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628650" y="1079950"/>
            <a:ext cx="76110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Técnica NLP que tiene como objetivo determinar la polaridad emocional de un texto, ya sea positiva, negativa o neutra.</a:t>
            </a:r>
            <a:endParaRPr sz="2700">
              <a:solidFill>
                <a:schemeClr val="dk1"/>
              </a:solidFill>
            </a:endParaRPr>
          </a:p>
          <a:p>
            <a:pPr indent="-228600" lvl="0" marL="177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Algoritmos y modelos de aprendizaje automático que pueden clasificar automáticamente el tono emocional de un texto dado.</a:t>
            </a:r>
            <a:endParaRPr sz="2700">
              <a:solidFill>
                <a:schemeClr val="dk1"/>
              </a:solidFill>
            </a:endParaRPr>
          </a:p>
          <a:p>
            <a:pPr indent="-228600" lvl="0" marL="177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Análisis de opiniones en redes sociales, comentarios de productos en marketing.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573050" y="1255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Análisis de sentimiento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628650" y="1079938"/>
            <a:ext cx="78867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Pasos:</a:t>
            </a:r>
            <a:endParaRPr sz="2200">
              <a:solidFill>
                <a:schemeClr val="dk1"/>
              </a:solidFill>
            </a:endParaRPr>
          </a:p>
          <a:p>
            <a:pPr indent="-196850" lvl="0" marL="177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Preprocesamiento del texto: el texto se limpia y se prepara para el análisis. Esto puede incluir la eliminación de caracteres especiales, tokenización (división del texto en palabras o unidades más pequeñas), y la eliminación de palabras irrelevantes (stop words: y, o).</a:t>
            </a:r>
            <a:endParaRPr sz="2200">
              <a:solidFill>
                <a:schemeClr val="dk1"/>
              </a:solidFill>
            </a:endParaRPr>
          </a:p>
          <a:p>
            <a:pPr indent="-196850" lvl="0" marL="177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Asignación de polaridad: un modelo de aprendizaje automático se aplica para asignar una polaridad emocional a cada fragmento de texto. </a:t>
            </a:r>
            <a:endParaRPr sz="2200">
              <a:solidFill>
                <a:schemeClr val="dk1"/>
              </a:solidFill>
            </a:endParaRPr>
          </a:p>
          <a:p>
            <a:pPr indent="-196850" lvl="0" marL="177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Clasificación: positiva, negativa o neutra, o categorías más finas, como "muy positiva" o "muy negativa". Similar a una escala de Likert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Análisis de sentimiento</a:t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628650" y="1268016"/>
            <a:ext cx="78867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Bibliotecas y herramientas: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VADER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TextBlob</a:t>
            </a:r>
            <a:endParaRPr sz="2400"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NLTK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spaCy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726" y="1079579"/>
            <a:ext cx="4435224" cy="222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6883" y="2900215"/>
            <a:ext cx="1823244" cy="1703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545225" y="759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Tokenizacion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637925" y="977500"/>
            <a:ext cx="8157900" cy="3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0"/>
              <a:buNone/>
            </a:pPr>
            <a:r>
              <a:rPr lang="en" sz="1960">
                <a:solidFill>
                  <a:schemeClr val="dk1"/>
                </a:solidFill>
              </a:rPr>
              <a:t>Proceso de dividir un texto en unidades más pequeñas, llamadas "tokens". </a:t>
            </a:r>
            <a:endParaRPr sz="14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lang="en" sz="1960">
                <a:solidFill>
                  <a:schemeClr val="dk1"/>
                </a:solidFill>
              </a:rPr>
              <a:t>En NLP, un token puede ser una palabra individual, una subpalabra, un carácter o incluso una unidad más grande en algunos casos:</a:t>
            </a:r>
            <a:endParaRPr sz="1495">
              <a:solidFill>
                <a:schemeClr val="dk1"/>
              </a:solidFill>
            </a:endParaRPr>
          </a:p>
          <a:p>
            <a:pPr indent="-29591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60"/>
              <a:buChar char="●"/>
            </a:pPr>
            <a:r>
              <a:rPr lang="en" sz="1960">
                <a:solidFill>
                  <a:schemeClr val="dk1"/>
                </a:solidFill>
              </a:rPr>
              <a:t>Tokenización de palabras: El texto se divide en palabras individuales. </a:t>
            </a:r>
            <a:endParaRPr sz="1495">
              <a:solidFill>
                <a:schemeClr val="dk1"/>
              </a:solidFill>
            </a:endParaRPr>
          </a:p>
          <a:p>
            <a:pPr indent="-29591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60"/>
              <a:buChar char="●"/>
            </a:pPr>
            <a:r>
              <a:rPr lang="en" sz="1960">
                <a:solidFill>
                  <a:schemeClr val="dk1"/>
                </a:solidFill>
              </a:rPr>
              <a:t>Tokenización de subpalabras: "aplicaciones" podría tokenizarse en ["ap", "lic", "aciones"].</a:t>
            </a:r>
            <a:endParaRPr sz="1495">
              <a:solidFill>
                <a:schemeClr val="dk1"/>
              </a:solidFill>
            </a:endParaRPr>
          </a:p>
          <a:p>
            <a:pPr indent="-295910" lvl="0" marL="2857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60"/>
              <a:buChar char="●"/>
            </a:pPr>
            <a:r>
              <a:rPr lang="en" sz="1960">
                <a:solidFill>
                  <a:schemeClr val="dk1"/>
                </a:solidFill>
              </a:rPr>
              <a:t>Tokenización en caracteres individuales: por ejemplo, la palabra "hola" se tokenizaría en ["h", "o", "l", "a"].</a:t>
            </a:r>
            <a:endParaRPr sz="1495">
              <a:solidFill>
                <a:schemeClr val="dk1"/>
              </a:solidFill>
            </a:endParaRPr>
          </a:p>
          <a:p>
            <a:pPr indent="-295910" lvl="0" marL="285750" rtl="0" algn="l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SzPts val="1960"/>
              <a:buChar char="●"/>
            </a:pPr>
            <a:r>
              <a:rPr lang="en" sz="1960">
                <a:solidFill>
                  <a:schemeClr val="dk1"/>
                </a:solidFill>
              </a:rPr>
              <a:t>Tokenización de unidades más grandes: frases completas pueden ser tratadas como tokens.</a:t>
            </a:r>
            <a:endParaRPr sz="149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Tokenizacion y embedding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628650" y="1268016"/>
            <a:ext cx="7886700" cy="3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"Universidad Mayor de San </a:t>
            </a:r>
            <a:r>
              <a:rPr lang="en" sz="2400">
                <a:solidFill>
                  <a:schemeClr val="dk1"/>
                </a:solidFill>
              </a:rPr>
              <a:t>Andrés”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["</a:t>
            </a:r>
            <a:r>
              <a:rPr lang="en" sz="2400">
                <a:solidFill>
                  <a:schemeClr val="dk1"/>
                </a:solidFill>
              </a:rPr>
              <a:t>Universidad</a:t>
            </a:r>
            <a:r>
              <a:rPr lang="en" sz="2400">
                <a:solidFill>
                  <a:schemeClr val="dk1"/>
                </a:solidFill>
              </a:rPr>
              <a:t>", "Mayor", "de", "San", "Andres"]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"Universidad": [0.12, 0.45, -0.23, ...]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"Mayor": [0.03, 0.67, 0.11, ...]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"de": [-0.34, 0.78, 0.56, ...]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"San": [0.21, -0.89, 0.33, ...]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"Andres": [0.09, 0.23, -0.76, ...]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Embedding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628650" y="1160025"/>
            <a:ext cx="7886700" cy="3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/>
          </a:bodyPr>
          <a:lstStyle/>
          <a:p>
            <a:pPr indent="-34671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400">
                <a:solidFill>
                  <a:schemeClr val="dk1"/>
                </a:solidFill>
              </a:rPr>
              <a:t>Técnica en el NLP para producir una representación numérica densa y de baja dimensionalidad de un objeto o entidad, como palabras, frases, imágenes u otros elementos, en un espacio vectorial.</a:t>
            </a:r>
            <a:endParaRPr>
              <a:solidFill>
                <a:schemeClr val="dk1"/>
              </a:solidFill>
            </a:endParaRPr>
          </a:p>
          <a:p>
            <a:pPr indent="-34671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en" sz="2400">
                <a:solidFill>
                  <a:schemeClr val="dk1"/>
                </a:solidFill>
              </a:rPr>
              <a:t>En el contexto del procesamiento de lenguaje natural, los "embeddings" de palabras son representaciones vectoriales de palabras en un espacio continuo y numérico, donde palabras similares en significado están cerca unas de otras en ese espacio. </a:t>
            </a:r>
            <a:endParaRPr sz="2400">
              <a:solidFill>
                <a:schemeClr val="dk1"/>
              </a:solidFill>
            </a:endParaRPr>
          </a:p>
          <a:p>
            <a:pPr indent="-346710" lvl="0" marL="3429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Char char="●"/>
            </a:pPr>
            <a:r>
              <a:rPr lang="en" sz="2400">
                <a:solidFill>
                  <a:schemeClr val="dk1"/>
                </a:solidFill>
              </a:rPr>
              <a:t>Técnica es ampliamente utilizada para capturar la semántica y relaciones entre palabras en una forma que los algoritmos de aprendizaje automático puedan entender y procesar.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Embedding</a:t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628650" y="1160025"/>
            <a:ext cx="74814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238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Vector numérico denso: no es un vector numérico disperso</a:t>
            </a:r>
            <a:endParaRPr sz="2400">
              <a:solidFill>
                <a:schemeClr val="dk1"/>
              </a:solidFill>
            </a:endParaRPr>
          </a:p>
          <a:p>
            <a:pPr indent="-3238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Por ejemplo, en un modelo de lenguaje entrenado, las palabras como "gato" y "perro" podrían tener "embeddings" cercanos en el espacio vectorial, ya que son términos relacionados en el contexto de animales domésticos. </a:t>
            </a:r>
            <a:endParaRPr>
              <a:solidFill>
                <a:schemeClr val="dk1"/>
              </a:solidFill>
            </a:endParaRPr>
          </a:p>
          <a:p>
            <a:pPr indent="-3238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Del mismo modo, los "embeddings" pueden capturar otras relaciones, como género, pluralidad, y ciertos aspectos de significado.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 del curso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(6) Modelos de Lenguaje de Gran Escala (LLMs)</a:t>
            </a:r>
            <a:endParaRPr b="1" sz="1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·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900">
                <a:solidFill>
                  <a:schemeClr val="dk1"/>
                </a:solidFill>
              </a:rPr>
              <a:t>Fundamentos y arquitecturas principales de LLMs: Transformers y GPT.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·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900">
                <a:solidFill>
                  <a:schemeClr val="dk1"/>
                </a:solidFill>
              </a:rPr>
              <a:t>Aplicaciones en traducción automática, generación de texto, y comprensión de lenguaje.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·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900">
                <a:solidFill>
                  <a:schemeClr val="dk1"/>
                </a:solidFill>
              </a:rPr>
              <a:t>Laboratorio: Aplicación de LLMs en tareas de NLP.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·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" sz="1900">
                <a:solidFill>
                  <a:schemeClr val="dk1"/>
                </a:solidFill>
              </a:rPr>
              <a:t>Aplicaciones Prácticas y Casos de Estudio</a:t>
            </a:r>
            <a:endParaRPr sz="2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Tokenizacion y embedding</a:t>
            </a:r>
            <a:endParaRPr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98025"/>
            <a:ext cx="7886701" cy="3695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619375" y="1036325"/>
            <a:ext cx="74073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100">
                <a:solidFill>
                  <a:schemeClr val="dk1"/>
                </a:solidFill>
              </a:rPr>
              <a:t>Modelos de aprendizaje automático para el procesamiento del lenguaje natural (NLP). </a:t>
            </a:r>
            <a:endParaRPr sz="2100">
              <a:solidFill>
                <a:schemeClr val="dk1"/>
              </a:solidFill>
            </a:endParaRPr>
          </a:p>
          <a:p>
            <a:pPr indent="-381000" lvl="0" marL="2857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100">
                <a:solidFill>
                  <a:schemeClr val="dk1"/>
                </a:solidFill>
              </a:rPr>
              <a:t>Introducidos por primera vez en el artículo "Attention is All You Need" publicado por Vaswani et al. en 2017. </a:t>
            </a:r>
            <a:endParaRPr sz="2100">
              <a:solidFill>
                <a:schemeClr val="dk1"/>
              </a:solidFill>
            </a:endParaRPr>
          </a:p>
          <a:p>
            <a:pPr indent="-381000" lvl="0" marL="2857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100">
                <a:solidFill>
                  <a:schemeClr val="dk1"/>
                </a:solidFill>
              </a:rPr>
              <a:t>El mecanismo de atención que permite al modelo procesar y entender relaciones de dependencia entre las diferentes partes de una secuencia de entrada. </a:t>
            </a:r>
            <a:endParaRPr sz="2100">
              <a:solidFill>
                <a:schemeClr val="dk1"/>
              </a:solidFill>
            </a:endParaRPr>
          </a:p>
          <a:p>
            <a:pPr indent="-381000" lvl="0" marL="28575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2400"/>
              <a:buChar char="●"/>
            </a:pPr>
            <a:r>
              <a:rPr lang="en" sz="2100">
                <a:solidFill>
                  <a:schemeClr val="dk1"/>
                </a:solidFill>
              </a:rPr>
              <a:t>A diferencia de los enfoques anteriores que </a:t>
            </a:r>
            <a:r>
              <a:rPr lang="en" sz="2100">
                <a:solidFill>
                  <a:schemeClr val="dk1"/>
                </a:solidFill>
              </a:rPr>
              <a:t>procesan</a:t>
            </a:r>
            <a:r>
              <a:rPr lang="en" sz="2100">
                <a:solidFill>
                  <a:schemeClr val="dk1"/>
                </a:solidFill>
              </a:rPr>
              <a:t> secuencialmente la entrada, los Transformers pueden capturar relaciones de largo alcance entre palabras debido al uso de </a:t>
            </a:r>
            <a:r>
              <a:rPr lang="en" sz="2100">
                <a:solidFill>
                  <a:schemeClr val="dk1"/>
                </a:solidFill>
              </a:rPr>
              <a:t>múltiples</a:t>
            </a:r>
            <a:r>
              <a:rPr lang="en" sz="2100">
                <a:solidFill>
                  <a:schemeClr val="dk1"/>
                </a:solidFill>
              </a:rPr>
              <a:t> capas de redes neuronales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Transformers</a:t>
            </a:r>
            <a:endParaRPr/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628650" y="1268016"/>
            <a:ext cx="64896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solidFill>
                  <a:schemeClr val="dk1"/>
                </a:solidFill>
              </a:rPr>
              <a:t>Un Transformer consta de dos componentes principales: el codificador y el decodificador:</a:t>
            </a:r>
            <a:endParaRPr sz="2200">
              <a:solidFill>
                <a:schemeClr val="dk1"/>
              </a:solidFill>
            </a:endParaRPr>
          </a:p>
          <a:p>
            <a:pPr indent="-1968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El codificador analiza la entrada y genera representaciones contextuales</a:t>
            </a:r>
            <a:endParaRPr sz="2200">
              <a:solidFill>
                <a:schemeClr val="dk1"/>
              </a:solidFill>
            </a:endParaRPr>
          </a:p>
          <a:p>
            <a:pPr indent="-1968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2500"/>
              <a:buChar char="●"/>
            </a:pPr>
            <a:r>
              <a:rPr lang="en" sz="2200">
                <a:solidFill>
                  <a:schemeClr val="dk1"/>
                </a:solidFill>
              </a:rPr>
              <a:t>El decodificador genera la salida en tareas de generación de lenguaje, como la traducción automática o la generación de texto o imágenes.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028" y="0"/>
            <a:ext cx="644704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8"/>
          <p:cNvSpPr txBox="1"/>
          <p:nvPr/>
        </p:nvSpPr>
        <p:spPr>
          <a:xfrm>
            <a:off x="566150" y="1016138"/>
            <a:ext cx="34383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Transformaciones numéricas (matriciales)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atención multi-cabeza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redes neuronales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97" name="Google Shape;297;p4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Arquitectura de t</a:t>
            </a:r>
            <a:r>
              <a:rPr lang="en"/>
              <a:t>ransformers</a:t>
            </a:r>
            <a:endParaRPr/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00" y="2378450"/>
            <a:ext cx="3485449" cy="17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8"/>
          <p:cNvSpPr/>
          <p:nvPr/>
        </p:nvSpPr>
        <p:spPr>
          <a:xfrm>
            <a:off x="4699500" y="2207425"/>
            <a:ext cx="1056600" cy="5004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8"/>
          <p:cNvSpPr/>
          <p:nvPr/>
        </p:nvSpPr>
        <p:spPr>
          <a:xfrm>
            <a:off x="5847525" y="1422800"/>
            <a:ext cx="1122600" cy="5004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idx="1" type="body"/>
          </p:nvPr>
        </p:nvSpPr>
        <p:spPr>
          <a:xfrm>
            <a:off x="257950" y="1005700"/>
            <a:ext cx="46557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en">
                <a:solidFill>
                  <a:schemeClr val="dk1"/>
                </a:solidFill>
              </a:rPr>
              <a:t>El Transformer original dio paso a varias variantes y modelos más avanzados: </a:t>
            </a:r>
            <a:endParaRPr>
              <a:solidFill>
                <a:schemeClr val="dk1"/>
              </a:solidFill>
            </a:endParaRPr>
          </a:p>
          <a:p>
            <a:pPr indent="-174148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16666"/>
              <a:buChar char="●"/>
            </a:pPr>
            <a:r>
              <a:rPr lang="en">
                <a:solidFill>
                  <a:schemeClr val="dk1"/>
                </a:solidFill>
              </a:rPr>
              <a:t>BERT (Bidirectional Encoder Representations from Transformers). Bidireccional: toma en cuenta las palabras anteriores como las posteriores.</a:t>
            </a:r>
            <a:endParaRPr>
              <a:solidFill>
                <a:schemeClr val="dk1"/>
              </a:solidFill>
            </a:endParaRPr>
          </a:p>
          <a:p>
            <a:pPr indent="-174148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16666"/>
              <a:buChar char="●"/>
            </a:pPr>
            <a:r>
              <a:rPr lang="en">
                <a:solidFill>
                  <a:schemeClr val="dk1"/>
                </a:solidFill>
              </a:rPr>
              <a:t>RoBERTa (Robustly Optimized BERT Pretraining Approach).</a:t>
            </a:r>
            <a:endParaRPr>
              <a:solidFill>
                <a:schemeClr val="dk1"/>
              </a:solidFill>
            </a:endParaRPr>
          </a:p>
          <a:p>
            <a:pPr indent="-174148" lvl="0" marL="177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16666"/>
              <a:buChar char="●"/>
            </a:pPr>
            <a:r>
              <a:rPr lang="en">
                <a:solidFill>
                  <a:schemeClr val="dk1"/>
                </a:solidFill>
              </a:rPr>
              <a:t>BART (Bidirectional and Auto-Regressive Transformers).</a:t>
            </a:r>
            <a:endParaRPr>
              <a:solidFill>
                <a:schemeClr val="dk1"/>
              </a:solidFill>
            </a:endParaRPr>
          </a:p>
          <a:p>
            <a:pPr indent="-174148" lvl="0" marL="17780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SzPct val="116666"/>
              <a:buChar char="●"/>
            </a:pPr>
            <a:r>
              <a:rPr lang="en">
                <a:solidFill>
                  <a:schemeClr val="dk1"/>
                </a:solidFill>
              </a:rPr>
              <a:t>GPT (Generative Pre-trained Transformer) y sus versiones sucesivas como GPT-2 y GPT-3.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375" y="782600"/>
            <a:ext cx="3925550" cy="401766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9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Arquitectura de transformers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628650" y="273844"/>
            <a:ext cx="78867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Aplicaciones en Finanzas</a:t>
            </a:r>
            <a:endParaRPr/>
          </a:p>
        </p:txBody>
      </p:sp>
      <p:pic>
        <p:nvPicPr>
          <p:cNvPr id="313" name="Google Shape;3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0512" y="1195809"/>
            <a:ext cx="5306090" cy="281056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285424" y="1195800"/>
            <a:ext cx="34224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>
                <a:solidFill>
                  <a:schemeClr val="dk1"/>
                </a:solidFill>
              </a:rPr>
              <a:t>Análisis de sentimiento:</a:t>
            </a:r>
            <a:endParaRPr>
              <a:solidFill>
                <a:schemeClr val="dk1"/>
              </a:solidFill>
            </a:endParaRPr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De acuerdo con la hipótesis del mercado eficiente, toda la información pasada se refleja en los precios de las acciones y la nueva información se absorbe instantáneamente para determinar los precios futuros de las acciones. </a:t>
            </a:r>
            <a:endParaRPr>
              <a:solidFill>
                <a:schemeClr val="dk1"/>
              </a:solidFill>
            </a:endParaRPr>
          </a:p>
          <a:p>
            <a:pPr indent="-1841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Por tanto, la pronta extracción de sentimientos positivos o sentimientos negativos de las noticias es muy importante para la toma de decisiones de inversión.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628650" y="273844"/>
            <a:ext cx="78867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Aplicaciones en Finanzas</a:t>
            </a:r>
            <a:endParaRPr/>
          </a:p>
        </p:txBody>
      </p:sp>
      <p:pic>
        <p:nvPicPr>
          <p:cNvPr id="320" name="Google Shape;32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7912" y="1137134"/>
            <a:ext cx="5306090" cy="281056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285413" y="1195798"/>
            <a:ext cx="36519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sentimiento: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Utilizaron encoders especiales, porque los enconders predifinidos no distinguian entre: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1" lang="en" sz="2100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‘‘ Apple Inc performed well this year.’’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comparación con:</a:t>
            </a:r>
            <a:br>
              <a:rPr i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" sz="2100">
                <a:solidFill>
                  <a:schemeClr val="lt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‘Apple fruits are exported to various countries.’</a:t>
            </a:r>
            <a:endParaRPr>
              <a:solidFill>
                <a:schemeClr val="lt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628650" y="273844"/>
            <a:ext cx="78867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Aplicaciones en Finanzas</a:t>
            </a:r>
            <a:endParaRPr/>
          </a:p>
        </p:txBody>
      </p:sp>
      <p:pic>
        <p:nvPicPr>
          <p:cNvPr id="327" name="Google Shape;32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067" y="781212"/>
            <a:ext cx="6657332" cy="4267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628650" y="273844"/>
            <a:ext cx="78867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Aplicaciones en Finanzas</a:t>
            </a:r>
            <a:endParaRPr/>
          </a:p>
        </p:txBody>
      </p:sp>
      <p:sp>
        <p:nvSpPr>
          <p:cNvPr id="333" name="Google Shape;333;p53"/>
          <p:cNvSpPr txBox="1"/>
          <p:nvPr>
            <p:ph idx="1" type="body"/>
          </p:nvPr>
        </p:nvSpPr>
        <p:spPr>
          <a:xfrm>
            <a:off x="285413" y="1195798"/>
            <a:ext cx="36519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>
                <a:solidFill>
                  <a:schemeClr val="dk1"/>
                </a:solidFill>
              </a:rPr>
              <a:t>Análisis de sentimiento:</a:t>
            </a:r>
            <a:endParaRPr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Tweets de economistas españoles y sitios de noticias centrados en el sector financiero entre noviembre de 2017 y octubre 2021</a:t>
            </a:r>
            <a:endParaRPr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En el proceso de etiquetado se identifica los tweets con los siguientes sentimientos: muy positivo, positivo, neutral, negativo, muy negativo, fuera de dominio y no-sabe-no-responde.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4" name="Google Shape;33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6105" y="977463"/>
            <a:ext cx="4098059" cy="3801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/>
          <p:nvPr>
            <p:ph type="title"/>
          </p:nvPr>
        </p:nvSpPr>
        <p:spPr>
          <a:xfrm>
            <a:off x="628650" y="273844"/>
            <a:ext cx="78867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Aplicaciones en Finanzas</a:t>
            </a:r>
            <a:endParaRPr/>
          </a:p>
        </p:txBody>
      </p:sp>
      <p:pic>
        <p:nvPicPr>
          <p:cNvPr id="340" name="Google Shape;34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932" y="1087659"/>
            <a:ext cx="8415201" cy="3496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272800" y="107775"/>
            <a:ext cx="83730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690"/>
              <a:buFont typeface="Impact"/>
              <a:buNone/>
            </a:pPr>
            <a:r>
              <a:rPr lang="en" sz="3522"/>
              <a:t>Línea de tiempo del aprendizaje profundo y LLMs</a:t>
            </a:r>
            <a:endParaRPr sz="3522"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" y="1268016"/>
            <a:ext cx="7886698" cy="370486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/>
          <p:nvPr/>
        </p:nvSpPr>
        <p:spPr>
          <a:xfrm>
            <a:off x="5473263" y="1268016"/>
            <a:ext cx="788100" cy="8118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4078014" y="851339"/>
            <a:ext cx="3728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Breve cambio de paradigma</a:t>
            </a:r>
            <a:endParaRPr sz="1100"/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4">
            <a:alphaModFix/>
          </a:blip>
          <a:srcRect b="0" l="0" r="33007" t="0"/>
          <a:stretch/>
        </p:blipFill>
        <p:spPr>
          <a:xfrm>
            <a:off x="3073678" y="779410"/>
            <a:ext cx="861451" cy="92868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7093900" y="2455963"/>
            <a:ext cx="1065600" cy="2847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Transformers </a:t>
            </a:r>
            <a:endParaRPr sz="4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7822775" y="1851225"/>
            <a:ext cx="765900" cy="5001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BERT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GPT-1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7612000" y="3056150"/>
            <a:ext cx="1510800" cy="26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/>
        </p:nvSpPr>
        <p:spPr>
          <a:xfrm>
            <a:off x="7518525" y="2995550"/>
            <a:ext cx="58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2017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159" name="Google Shape;159;p28"/>
          <p:cNvCxnSpPr/>
          <p:nvPr/>
        </p:nvCxnSpPr>
        <p:spPr>
          <a:xfrm rot="10800000">
            <a:off x="7822775" y="2745050"/>
            <a:ext cx="0" cy="37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8"/>
          <p:cNvSpPr txBox="1"/>
          <p:nvPr/>
        </p:nvSpPr>
        <p:spPr>
          <a:xfrm>
            <a:off x="8103225" y="2995550"/>
            <a:ext cx="58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2018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161" name="Google Shape;161;p28"/>
          <p:cNvCxnSpPr/>
          <p:nvPr/>
        </p:nvCxnSpPr>
        <p:spPr>
          <a:xfrm rot="10800000">
            <a:off x="8398125" y="2376675"/>
            <a:ext cx="0" cy="71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8"/>
          <p:cNvSpPr txBox="1"/>
          <p:nvPr/>
        </p:nvSpPr>
        <p:spPr>
          <a:xfrm>
            <a:off x="8645875" y="2995550"/>
            <a:ext cx="55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2019</a:t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163" name="Google Shape;163;p28"/>
          <p:cNvCxnSpPr/>
          <p:nvPr/>
        </p:nvCxnSpPr>
        <p:spPr>
          <a:xfrm rot="10800000">
            <a:off x="8922475" y="1813125"/>
            <a:ext cx="0" cy="125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8"/>
          <p:cNvSpPr txBox="1"/>
          <p:nvPr/>
        </p:nvSpPr>
        <p:spPr>
          <a:xfrm>
            <a:off x="8458850" y="1531575"/>
            <a:ext cx="624900" cy="2847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GPT-2</a:t>
            </a:r>
            <a:endParaRPr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1255" y="638503"/>
            <a:ext cx="5982746" cy="722914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5"/>
          <p:cNvSpPr txBox="1"/>
          <p:nvPr>
            <p:ph type="title"/>
          </p:nvPr>
        </p:nvSpPr>
        <p:spPr>
          <a:xfrm>
            <a:off x="124154" y="406868"/>
            <a:ext cx="78867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Impact"/>
              <a:buNone/>
            </a:pPr>
            <a:r>
              <a:rPr lang="en"/>
              <a:t>Aplicaciones en </a:t>
            </a:r>
            <a:br>
              <a:rPr lang="en"/>
            </a:br>
            <a:r>
              <a:rPr lang="en"/>
              <a:t>Negocios</a:t>
            </a:r>
            <a:endParaRPr/>
          </a:p>
        </p:txBody>
      </p:sp>
      <p:sp>
        <p:nvSpPr>
          <p:cNvPr id="347" name="Google Shape;347;p55"/>
          <p:cNvSpPr txBox="1"/>
          <p:nvPr/>
        </p:nvSpPr>
        <p:spPr>
          <a:xfrm>
            <a:off x="488731" y="1307478"/>
            <a:ext cx="26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Chapman, C. L., Hillebrand, L., Stenzel, M. R., Deußer, T., Biesner, D., Bauckhage, C., &amp; Sifa, R. (2022, August). Towards generating financial reports from tabular data using transformers. In </a:t>
            </a:r>
            <a:r>
              <a:rPr b="0"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International Cross-Domain Conference for Machine Learning and Knowledge Extraction</a:t>
            </a:r>
            <a:r>
              <a:rPr b="0" i="0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(pp. 221-232). Cham: Springer International Publishing.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4634" y="-2085648"/>
            <a:ext cx="5982746" cy="722914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6"/>
          <p:cNvSpPr txBox="1"/>
          <p:nvPr>
            <p:ph type="title"/>
          </p:nvPr>
        </p:nvSpPr>
        <p:spPr>
          <a:xfrm>
            <a:off x="124154" y="406868"/>
            <a:ext cx="78867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Impact"/>
              <a:buNone/>
            </a:pPr>
            <a:r>
              <a:rPr lang="en"/>
              <a:t>Aplicaciones en </a:t>
            </a:r>
            <a:br>
              <a:rPr lang="en"/>
            </a:br>
            <a:r>
              <a:rPr lang="en"/>
              <a:t>Negocios</a:t>
            </a:r>
            <a:endParaRPr/>
          </a:p>
        </p:txBody>
      </p:sp>
      <p:sp>
        <p:nvSpPr>
          <p:cNvPr id="355" name="Google Shape;355;p56"/>
          <p:cNvSpPr txBox="1"/>
          <p:nvPr/>
        </p:nvSpPr>
        <p:spPr>
          <a:xfrm>
            <a:off x="488731" y="1307478"/>
            <a:ext cx="26961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Chapman, C. L., Hillebrand, L., Stenzel, M. R., Deußer, T., Biesner, D., Bauckhage, C., &amp; Sifa, R. (2022, August). Towards generating financial reports from tabular data using transformers. In </a:t>
            </a:r>
            <a:r>
              <a:rPr b="0" i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International Cross-Domain Conference for Machine Learning and Knowledge Extraction</a:t>
            </a:r>
            <a:r>
              <a:rPr b="0" i="0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(pp. 221-232). Cham: Springer International Publishing.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ChatGPT</a:t>
            </a:r>
            <a:endParaRPr/>
          </a:p>
        </p:txBody>
      </p:sp>
      <p:sp>
        <p:nvSpPr>
          <p:cNvPr id="361" name="Google Shape;361;p57"/>
          <p:cNvSpPr txBox="1"/>
          <p:nvPr/>
        </p:nvSpPr>
        <p:spPr>
          <a:xfrm>
            <a:off x="353011" y="1131164"/>
            <a:ext cx="30111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857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Pronósticos de precios del mercado de valores</a:t>
            </a:r>
            <a:endParaRPr sz="1600"/>
          </a:p>
        </p:txBody>
      </p:sp>
      <p:pic>
        <p:nvPicPr>
          <p:cNvPr id="362" name="Google Shape;36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2416" y="574184"/>
            <a:ext cx="5282652" cy="343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011" y="2385293"/>
            <a:ext cx="3439924" cy="2367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</a:t>
            </a:r>
            <a:r>
              <a:rPr lang="en"/>
              <a:t> de sentimiento </a:t>
            </a:r>
            <a:endParaRPr/>
          </a:p>
        </p:txBody>
      </p:sp>
      <p:sp>
        <p:nvSpPr>
          <p:cNvPr id="369" name="Google Shape;369;p58"/>
          <p:cNvSpPr txBox="1"/>
          <p:nvPr>
            <p:ph idx="1" type="body"/>
          </p:nvPr>
        </p:nvSpPr>
        <p:spPr>
          <a:xfrm>
            <a:off x="4467825" y="3680975"/>
            <a:ext cx="3696600" cy="105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Opiniones de cientos de expertos en cambio </a:t>
            </a:r>
            <a:r>
              <a:rPr lang="en">
                <a:solidFill>
                  <a:schemeClr val="dk1"/>
                </a:solidFill>
              </a:rPr>
              <a:t>climático en una encuesta de Damian Carrington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250" y="1404869"/>
            <a:ext cx="4862550" cy="233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486900"/>
            <a:ext cx="3395676" cy="35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59"/>
          <p:cNvPicPr preferRelativeResize="0"/>
          <p:nvPr/>
        </p:nvPicPr>
        <p:blipFill rotWithShape="1">
          <a:blip r:embed="rId3">
            <a:alphaModFix/>
          </a:blip>
          <a:srcRect b="17528" l="0" r="8999" t="10488"/>
          <a:stretch/>
        </p:blipFill>
        <p:spPr>
          <a:xfrm>
            <a:off x="2641851" y="8"/>
            <a:ext cx="6502149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9"/>
          <p:cNvSpPr/>
          <p:nvPr/>
        </p:nvSpPr>
        <p:spPr>
          <a:xfrm>
            <a:off x="1" y="0"/>
            <a:ext cx="4449300" cy="5143500"/>
          </a:xfrm>
          <a:prstGeom prst="rect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9"/>
          <p:cNvSpPr txBox="1"/>
          <p:nvPr>
            <p:ph type="title"/>
          </p:nvPr>
        </p:nvSpPr>
        <p:spPr>
          <a:xfrm>
            <a:off x="269748" y="873636"/>
            <a:ext cx="36558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Play"/>
              <a:buNone/>
            </a:pPr>
            <a:r>
              <a:rPr lang="en" sz="2700">
                <a:solidFill>
                  <a:schemeClr val="accent2"/>
                </a:solidFill>
                <a:latin typeface="Play"/>
                <a:ea typeface="Play"/>
                <a:cs typeface="Play"/>
                <a:sym typeface="Play"/>
              </a:rPr>
              <a:t>Inteligencia artificial generativa</a:t>
            </a:r>
            <a:endParaRPr sz="2700">
              <a:solidFill>
                <a:schemeClr val="accent2"/>
              </a:solidFill>
            </a:endParaRPr>
          </a:p>
        </p:txBody>
      </p:sp>
      <p:sp>
        <p:nvSpPr>
          <p:cNvPr id="380" name="Google Shape;380;p59"/>
          <p:cNvSpPr/>
          <p:nvPr/>
        </p:nvSpPr>
        <p:spPr>
          <a:xfrm rot="5400000">
            <a:off x="496841" y="454301"/>
            <a:ext cx="54900" cy="41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9"/>
          <p:cNvSpPr/>
          <p:nvPr/>
        </p:nvSpPr>
        <p:spPr>
          <a:xfrm>
            <a:off x="321183" y="1832610"/>
            <a:ext cx="2475600" cy="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9"/>
          <p:cNvSpPr txBox="1"/>
          <p:nvPr/>
        </p:nvSpPr>
        <p:spPr>
          <a:xfrm>
            <a:off x="296089" y="2057621"/>
            <a:ext cx="39369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Modelos diseñados para crear contenido nuevo y “original”, como imágenes, música, texto o incluso videos, imitando el estilo y la estructura de los datos con los que fueron entrenados. </a:t>
            </a:r>
            <a:endParaRPr sz="1100">
              <a:solidFill>
                <a:schemeClr val="dk1"/>
              </a:solidFill>
            </a:endParaRPr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Estos modelos funcionan mediante la generación de datos que no han sido vistos previamente en el conjunto de entrenamiento, lo que los hace capaces de producir resultados creativos y sorprendentes.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 txBox="1"/>
          <p:nvPr>
            <p:ph type="title"/>
          </p:nvPr>
        </p:nvSpPr>
        <p:spPr>
          <a:xfrm>
            <a:off x="628650" y="273844"/>
            <a:ext cx="78867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Midjourney y DALL-E</a:t>
            </a:r>
            <a:endParaRPr/>
          </a:p>
        </p:txBody>
      </p:sp>
      <p:sp>
        <p:nvSpPr>
          <p:cNvPr id="389" name="Google Shape;389;p60"/>
          <p:cNvSpPr txBox="1"/>
          <p:nvPr/>
        </p:nvSpPr>
        <p:spPr>
          <a:xfrm>
            <a:off x="717331" y="1130370"/>
            <a:ext cx="37128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Midjourney y DALL-E son programas de inteligencia artificial generativa para crear imágenes a partir de descripciones textuales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 descripciones textuales se llaman </a:t>
            </a:r>
            <a:r>
              <a:rPr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prompts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3233" y="394137"/>
            <a:ext cx="3094685" cy="40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>
            <p:ph type="title"/>
          </p:nvPr>
        </p:nvSpPr>
        <p:spPr>
          <a:xfrm>
            <a:off x="628650" y="273844"/>
            <a:ext cx="78867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Midjourney</a:t>
            </a:r>
            <a:endParaRPr/>
          </a:p>
        </p:txBody>
      </p:sp>
      <p:sp>
        <p:nvSpPr>
          <p:cNvPr id="397" name="Google Shape;397;p61"/>
          <p:cNvSpPr txBox="1"/>
          <p:nvPr/>
        </p:nvSpPr>
        <p:spPr>
          <a:xfrm>
            <a:off x="717332" y="1130370"/>
            <a:ext cx="7886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Midjourney está basado en LLM y modelos de difusión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61"/>
          <p:cNvPicPr preferRelativeResize="0"/>
          <p:nvPr/>
        </p:nvPicPr>
        <p:blipFill rotWithShape="1">
          <a:blip r:embed="rId3">
            <a:alphaModFix/>
          </a:blip>
          <a:srcRect b="44585" l="0" r="0" t="-3119"/>
          <a:stretch/>
        </p:blipFill>
        <p:spPr>
          <a:xfrm>
            <a:off x="254831" y="1642196"/>
            <a:ext cx="8744439" cy="2819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 txBox="1"/>
          <p:nvPr>
            <p:ph type="title"/>
          </p:nvPr>
        </p:nvSpPr>
        <p:spPr>
          <a:xfrm>
            <a:off x="628650" y="273844"/>
            <a:ext cx="78867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DALL-E</a:t>
            </a:r>
            <a:endParaRPr/>
          </a:p>
        </p:txBody>
      </p:sp>
      <p:sp>
        <p:nvSpPr>
          <p:cNvPr id="404" name="Google Shape;404;p62"/>
          <p:cNvSpPr txBox="1"/>
          <p:nvPr/>
        </p:nvSpPr>
        <p:spPr>
          <a:xfrm>
            <a:off x="717332" y="1130370"/>
            <a:ext cx="32316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https://labs.openai.com/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DALL-E es parte de OpenAI</a:t>
            </a:r>
            <a:endParaRPr b="0" i="0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0" i="0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DALL-E es una implementación multimodal de GPT-3​ con 12 mil millones de parámetros.</a:t>
            </a:r>
            <a:endParaRPr sz="1100">
              <a:solidFill>
                <a:schemeClr val="dk1"/>
              </a:solidFill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código fuente no está disponible.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3307" y="1192930"/>
            <a:ext cx="4902467" cy="2757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857"/>
              <a:buFont typeface="Impact"/>
              <a:buNone/>
            </a:pPr>
            <a:r>
              <a:rPr lang="en"/>
              <a:t>Aplicaciones de imágenes generadas con IA en negocios</a:t>
            </a:r>
            <a:endParaRPr/>
          </a:p>
        </p:txBody>
      </p:sp>
      <p:sp>
        <p:nvSpPr>
          <p:cNvPr id="411" name="Google Shape;411;p63"/>
          <p:cNvSpPr txBox="1"/>
          <p:nvPr>
            <p:ph idx="1" type="body"/>
          </p:nvPr>
        </p:nvSpPr>
        <p:spPr>
          <a:xfrm>
            <a:off x="628650" y="1369219"/>
            <a:ext cx="3435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None/>
            </a:pPr>
            <a:r>
              <a:rPr lang="en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Reducción de costos  aumentos de la productividad en las empresas en los ámbitos del:</a:t>
            </a:r>
            <a:endParaRPr sz="2100">
              <a:solidFill>
                <a:schemeClr val="dk1"/>
              </a:solidFill>
            </a:endParaRPr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b="0" i="0" lang="en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Marketing</a:t>
            </a:r>
            <a:endParaRPr sz="2100">
              <a:solidFill>
                <a:schemeClr val="dk1"/>
              </a:solidFill>
            </a:endParaRPr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Diseño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333333"/>
              </a:buClr>
              <a:buSzPts val="2100"/>
              <a:buNone/>
            </a:pPr>
            <a:r>
              <a:rPr b="0" i="0" lang="en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Particularment</a:t>
            </a:r>
            <a:r>
              <a:rPr lang="en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 útil para start-ups, PyMEs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12" name="Google Shape;41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8353" y="1049818"/>
            <a:ext cx="3670774" cy="367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pic>
        <p:nvPicPr>
          <p:cNvPr id="418" name="Google Shape;4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50" y="1082694"/>
            <a:ext cx="5008010" cy="3756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385" y="1082694"/>
            <a:ext cx="2817007" cy="3756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 (LLMs)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LLM: </a:t>
            </a:r>
            <a:r>
              <a:rPr lang="en" sz="2400">
                <a:solidFill>
                  <a:schemeClr val="dk1"/>
                </a:solidFill>
              </a:rPr>
              <a:t>Siglas de "Large Language Models": "Modelos de Lenguaje Grandes".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Un modelo de lenguaje grande (LLM) es un modelo computacional capaz de generar lenguaje u otras tareas de procesamiento del lenguaje natural (NLP).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Actualmente, los modelos LLM de mayor capacidad </a:t>
            </a:r>
            <a:r>
              <a:rPr lang="en" sz="2400">
                <a:solidFill>
                  <a:schemeClr val="dk1"/>
                </a:solidFill>
              </a:rPr>
              <a:t>están</a:t>
            </a:r>
            <a:r>
              <a:rPr lang="en" sz="2400">
                <a:solidFill>
                  <a:schemeClr val="dk1"/>
                </a:solidFill>
              </a:rPr>
              <a:t> basados en neuronales artificiales construidas con una arquitectura basada en transformadores (transformers).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pic>
        <p:nvPicPr>
          <p:cNvPr id="425" name="Google Shape;4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000" y="855119"/>
            <a:ext cx="5008010" cy="3756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10" y="1494544"/>
            <a:ext cx="2872540" cy="215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pic>
        <p:nvPicPr>
          <p:cNvPr id="432" name="Google Shape;43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350" y="962219"/>
            <a:ext cx="5008010" cy="37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/>
        </p:nvSpPr>
        <p:spPr>
          <a:xfrm>
            <a:off x="408625" y="962225"/>
            <a:ext cx="3345600" cy="3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1. Objetivo de tener un conjunto de entrenamiento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¿Cuál es el objetivo principal de usar un conjunto de entrenamiento en Machine Learning?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a) Ajustar el modelo a los datos conocidos para que pueda aprender patrones y relaciones.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6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b) Evaluar el rendimiento final del modelo antes de su uso en producción.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None/>
            </a:pPr>
            <a:br>
              <a:rPr lang="en" sz="2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c) Incrementar la complejidad computacional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434" name="Google Shape;434;p66"/>
          <p:cNvSpPr/>
          <p:nvPr/>
        </p:nvSpPr>
        <p:spPr>
          <a:xfrm flipH="1" rot="10800000">
            <a:off x="4004450" y="1901500"/>
            <a:ext cx="2011200" cy="7137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7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sp>
        <p:nvSpPr>
          <p:cNvPr id="440" name="Google Shape;440;p67"/>
          <p:cNvSpPr txBox="1"/>
          <p:nvPr/>
        </p:nvSpPr>
        <p:spPr>
          <a:xfrm>
            <a:off x="667275" y="1223325"/>
            <a:ext cx="7146000" cy="3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2. Partición de datos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¿Cuál es el objetivo principal de dividir los datos en conjuntos de entrenamiento, validación y prueba?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a) Minimizar el sobreajuste (overfitting)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b) Aumentar el rendimiento computacional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c) Reducir el tiempo de entrenamiento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sp>
        <p:nvSpPr>
          <p:cNvPr id="446" name="Google Shape;446;p68"/>
          <p:cNvSpPr txBox="1"/>
          <p:nvPr/>
        </p:nvSpPr>
        <p:spPr>
          <a:xfrm>
            <a:off x="667275" y="1223325"/>
            <a:ext cx="7146000" cy="23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3</a:t>
            </a:r>
            <a:r>
              <a:rPr b="1" lang="en" sz="2000">
                <a:solidFill>
                  <a:schemeClr val="dk1"/>
                </a:solidFill>
              </a:rPr>
              <a:t>. Métricas de desempeño en Machine Learning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¿Cuál de las siguientes métricas es más apropiada para un problema de clasificación binaria desbalanceada?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a) Exactitud (Accuracy)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b) Error cuadrático medio (MSE)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c) F1-Score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sp>
        <p:nvSpPr>
          <p:cNvPr id="452" name="Google Shape;452;p69"/>
          <p:cNvSpPr txBox="1"/>
          <p:nvPr/>
        </p:nvSpPr>
        <p:spPr>
          <a:xfrm>
            <a:off x="667275" y="1223325"/>
            <a:ext cx="7146000" cy="3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4. Exactitud en la matriz de </a:t>
            </a:r>
            <a:r>
              <a:rPr b="1" lang="en" sz="2000">
                <a:solidFill>
                  <a:schemeClr val="dk1"/>
                </a:solidFill>
              </a:rPr>
              <a:t>confusión</a:t>
            </a:r>
            <a:r>
              <a:rPr b="1" lang="en" sz="2000">
                <a:solidFill>
                  <a:schemeClr val="dk1"/>
                </a:solidFill>
              </a:rPr>
              <a:t> 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¿Cuál de las siguientes afirmaciones es correcta acerca de la exactitud (accuracy) en un problema de clasificación?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a) La exactitud mide la proporción de predicciones correctas sobre el total de predicciones.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b) La exactitud solo mide la tasa de verdaderos positivos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c) La exactitud solo mide </a:t>
            </a:r>
            <a:r>
              <a:rPr lang="en" sz="1800">
                <a:solidFill>
                  <a:schemeClr val="dk1"/>
                </a:solidFill>
              </a:rPr>
              <a:t>la tasa de verdaderos negativos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sp>
        <p:nvSpPr>
          <p:cNvPr id="458" name="Google Shape;458;p70"/>
          <p:cNvSpPr txBox="1"/>
          <p:nvPr/>
        </p:nvSpPr>
        <p:spPr>
          <a:xfrm>
            <a:off x="667275" y="1223325"/>
            <a:ext cx="71460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5. Tipos de regularización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¿Qué tipo de regularización agrega una penalización igual a la suma de los valores absolutos de los coeficientes?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a) L1 (Lasso)</a:t>
            </a:r>
            <a:br>
              <a:rPr lang="en" sz="1900">
                <a:solidFill>
                  <a:schemeClr val="dk1"/>
                </a:solidFill>
              </a:rPr>
            </a:br>
            <a:r>
              <a:rPr lang="en" sz="1900">
                <a:solidFill>
                  <a:schemeClr val="dk1"/>
                </a:solidFill>
              </a:rPr>
              <a:t>b) L2 (Ridge)</a:t>
            </a:r>
            <a:br>
              <a:rPr lang="en" sz="1900">
                <a:solidFill>
                  <a:schemeClr val="dk1"/>
                </a:solidFill>
              </a:rPr>
            </a:br>
            <a:r>
              <a:rPr lang="en" sz="1900">
                <a:solidFill>
                  <a:schemeClr val="dk1"/>
                </a:solidFill>
              </a:rPr>
              <a:t>c) Dropout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sp>
        <p:nvSpPr>
          <p:cNvPr id="464" name="Google Shape;464;p71"/>
          <p:cNvSpPr txBox="1"/>
          <p:nvPr/>
        </p:nvSpPr>
        <p:spPr>
          <a:xfrm>
            <a:off x="667275" y="1223325"/>
            <a:ext cx="77646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6. Validación cruzada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En una validación cruzada estratificada, ¿cuál es el objetivo de "estratificar" los datos?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a) Asegurar que cada fold tenga una distribución similar de clases.</a:t>
            </a:r>
            <a:br>
              <a:rPr lang="en" sz="1900">
                <a:solidFill>
                  <a:schemeClr val="dk1"/>
                </a:solidFill>
              </a:rPr>
            </a:br>
            <a:r>
              <a:rPr lang="en" sz="1900">
                <a:solidFill>
                  <a:schemeClr val="dk1"/>
                </a:solidFill>
              </a:rPr>
              <a:t>b) Reducir el tiempo de cómputo.</a:t>
            </a:r>
            <a:br>
              <a:rPr lang="en" sz="1900">
                <a:solidFill>
                  <a:schemeClr val="dk1"/>
                </a:solidFill>
              </a:rPr>
            </a:br>
            <a:r>
              <a:rPr lang="en" sz="1900">
                <a:solidFill>
                  <a:schemeClr val="dk1"/>
                </a:solidFill>
              </a:rPr>
              <a:t>c) Hacer que el modelo sea más simple.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sp>
        <p:nvSpPr>
          <p:cNvPr id="470" name="Google Shape;470;p72"/>
          <p:cNvSpPr txBox="1"/>
          <p:nvPr/>
        </p:nvSpPr>
        <p:spPr>
          <a:xfrm>
            <a:off x="667275" y="1223325"/>
            <a:ext cx="7146000" cy="47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7. Hypertuning (tuneo de </a:t>
            </a:r>
            <a:r>
              <a:rPr b="1" lang="en" sz="2200">
                <a:solidFill>
                  <a:schemeClr val="dk1"/>
                </a:solidFill>
              </a:rPr>
              <a:t>hiperpar</a:t>
            </a:r>
            <a:r>
              <a:rPr lang="en" sz="2200">
                <a:solidFill>
                  <a:schemeClr val="dk1"/>
                </a:solidFill>
              </a:rPr>
              <a:t>á</a:t>
            </a:r>
            <a:r>
              <a:rPr b="1" lang="en" sz="2200">
                <a:solidFill>
                  <a:schemeClr val="dk1"/>
                </a:solidFill>
              </a:rPr>
              <a:t>metros</a:t>
            </a:r>
            <a:r>
              <a:rPr b="1" lang="en" sz="2200">
                <a:solidFill>
                  <a:schemeClr val="dk1"/>
                </a:solidFill>
              </a:rPr>
              <a:t>)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¿Qué técnica se utiliza comúnmente para ajustar los hiperparámetros de un modelo de Machine Learning?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a) Descomposición de valores singulares (SVD)</a:t>
            </a:r>
            <a:br>
              <a:rPr lang="en" sz="1900">
                <a:solidFill>
                  <a:schemeClr val="dk1"/>
                </a:solidFill>
              </a:rPr>
            </a:br>
            <a:r>
              <a:rPr lang="en" sz="1900">
                <a:solidFill>
                  <a:schemeClr val="dk1"/>
                </a:solidFill>
              </a:rPr>
              <a:t>b) Grid Search</a:t>
            </a:r>
            <a:br>
              <a:rPr lang="en" sz="1900">
                <a:solidFill>
                  <a:schemeClr val="dk1"/>
                </a:solidFill>
              </a:rPr>
            </a:br>
            <a:r>
              <a:rPr lang="en" sz="1900">
                <a:solidFill>
                  <a:schemeClr val="dk1"/>
                </a:solidFill>
              </a:rPr>
              <a:t>c) Algoritmo de retropropagación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3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sp>
        <p:nvSpPr>
          <p:cNvPr id="476" name="Google Shape;476;p73"/>
          <p:cNvSpPr txBox="1"/>
          <p:nvPr/>
        </p:nvSpPr>
        <p:spPr>
          <a:xfrm>
            <a:off x="667275" y="1223325"/>
            <a:ext cx="7146000" cy="7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8. Arquitectura de redes neuronales artificiales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¿Qué define el término "capa oculta" en una red neuronal artificial?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a) La capa que recibe las entradas iniciales.</a:t>
            </a:r>
            <a:br>
              <a:rPr lang="en" sz="1900">
                <a:solidFill>
                  <a:schemeClr val="dk1"/>
                </a:solidFill>
              </a:rPr>
            </a:br>
            <a:r>
              <a:rPr lang="en" sz="1900">
                <a:solidFill>
                  <a:schemeClr val="dk1"/>
                </a:solidFill>
              </a:rPr>
              <a:t>b) Cualquier capa que esté entre la capa de entrada y la capa de salida.</a:t>
            </a:r>
            <a:br>
              <a:rPr lang="en" sz="1900">
                <a:solidFill>
                  <a:schemeClr val="dk1"/>
                </a:solidFill>
              </a:rPr>
            </a:br>
            <a:r>
              <a:rPr lang="en" sz="1900">
                <a:solidFill>
                  <a:schemeClr val="dk1"/>
                </a:solidFill>
              </a:rPr>
              <a:t>d) La capa encargada de normalizar los datos.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4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sp>
        <p:nvSpPr>
          <p:cNvPr id="482" name="Google Shape;482;p74"/>
          <p:cNvSpPr txBox="1"/>
          <p:nvPr/>
        </p:nvSpPr>
        <p:spPr>
          <a:xfrm>
            <a:off x="667275" y="1223325"/>
            <a:ext cx="7146000" cy="6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9. Entrenamiento de redes neuronales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¿Cuál es el propósito de la retropropagación en el entrenamiento de redes neuronales?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a) Ajustar los pesos mediante la propagación del error hacia atrás a través de las capas de la red.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b) Aumentar la cantidad de neuronas en las capas ocultas.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c) Reducir el número de capas ocultas en la red.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 (LLMs)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628650" y="906525"/>
            <a:ext cx="80001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50850" lvl="0" marL="28575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Los modelos LLM se entrenan con grandes cantidades de texto.</a:t>
            </a:r>
            <a:endParaRPr sz="2600">
              <a:solidFill>
                <a:schemeClr val="dk1"/>
              </a:solidFill>
            </a:endParaRPr>
          </a:p>
          <a:p>
            <a:pPr indent="-4508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Gran número de parámetros (millones), lo que les permite capturar patrones intrincados en el lenguaje y generar texto coherente y contextualmente relevante. </a:t>
            </a:r>
            <a:endParaRPr sz="2600">
              <a:solidFill>
                <a:schemeClr val="dk1"/>
              </a:solidFill>
            </a:endParaRPr>
          </a:p>
          <a:p>
            <a:pPr indent="-450850" lvl="0" marL="28575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●"/>
            </a:pPr>
            <a:r>
              <a:rPr lang="en" sz="2600">
                <a:solidFill>
                  <a:schemeClr val="dk1"/>
                </a:solidFill>
              </a:rPr>
              <a:t>Una vez pre-entrenados, estos modelos pueden afinarse en tareas específicas utilizando cantidades más pequeñas de datos etiquetados.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545250" y="88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Examen teorico </a:t>
            </a:r>
            <a:endParaRPr/>
          </a:p>
        </p:txBody>
      </p:sp>
      <p:pic>
        <p:nvPicPr>
          <p:cNvPr id="488" name="Google Shape;4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650" y="1082694"/>
            <a:ext cx="5008010" cy="37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5"/>
          <p:cNvSpPr txBox="1"/>
          <p:nvPr/>
        </p:nvSpPr>
        <p:spPr>
          <a:xfrm>
            <a:off x="336875" y="1036375"/>
            <a:ext cx="3513300" cy="6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10</a:t>
            </a:r>
            <a:r>
              <a:rPr b="1" lang="en" sz="1900">
                <a:solidFill>
                  <a:schemeClr val="dk1"/>
                </a:solidFill>
              </a:rPr>
              <a:t>. Funciones de activación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¿Cuál es una ventaja clave de la función de activación ReLU frente a la función sigmoide?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a) ReLU no tiene problemas con el "vanishing gradient" en capas profundas.</a:t>
            </a: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b) ReLU es más costosa computacionalmente.</a:t>
            </a:r>
            <a:br>
              <a:rPr lang="en" sz="1700">
                <a:solidFill>
                  <a:schemeClr val="dk1"/>
                </a:solidFill>
              </a:rPr>
            </a:br>
            <a:r>
              <a:rPr lang="en" sz="1700">
                <a:solidFill>
                  <a:schemeClr val="dk1"/>
                </a:solidFill>
              </a:rPr>
              <a:t>c) ReLU siempre produce valores negativos.</a:t>
            </a:r>
            <a:endParaRPr b="1" sz="3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5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5368" y="1415083"/>
            <a:ext cx="3449041" cy="19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>
            <p:ph type="title"/>
          </p:nvPr>
        </p:nvSpPr>
        <p:spPr>
          <a:xfrm>
            <a:off x="628650" y="273844"/>
            <a:ext cx="78867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LLMs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628651" y="906517"/>
            <a:ext cx="3767700" cy="3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Ejemplos de LLMs:</a:t>
            </a:r>
            <a:endParaRPr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i="0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LLaMA (Large Language Model Meta AI) </a:t>
            </a:r>
            <a:endParaRPr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Bard/Gemini (basado en LaMDA de Google).</a:t>
            </a:r>
            <a:endParaRPr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Enhanced Representation through Knowledge Integration (Ernie Bot)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177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ChatGPT</a:t>
            </a:r>
            <a:endParaRPr>
              <a:solidFill>
                <a:schemeClr val="dk1"/>
              </a:solidFill>
            </a:endParaRPr>
          </a:p>
          <a:p>
            <a:pPr indent="-127000" lvl="0" marL="177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Claude</a:t>
            </a:r>
            <a:endParaRPr>
              <a:solidFill>
                <a:schemeClr val="dk1"/>
              </a:solidFill>
            </a:endParaRPr>
          </a:p>
          <a:p>
            <a:pPr indent="-127000" lvl="0" marL="177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791" y="3360107"/>
            <a:ext cx="2986240" cy="167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4870" y="137482"/>
            <a:ext cx="2666800" cy="15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ChatGPT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471500" y="1026925"/>
            <a:ext cx="5350800" cy="3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3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https://chat.openai.com/</a:t>
            </a:r>
            <a:endParaRPr sz="2300">
              <a:solidFill>
                <a:schemeClr val="dk1"/>
              </a:solidFill>
            </a:endParaRPr>
          </a:p>
          <a:p>
            <a:pPr indent="-2032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600"/>
              <a:buChar char="●"/>
            </a:pPr>
            <a:r>
              <a:rPr b="0" i="0"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Chat Generative Pre-Trained Transformer.</a:t>
            </a:r>
            <a:endParaRPr b="0" i="0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600"/>
              <a:buChar char="●"/>
            </a:pPr>
            <a:r>
              <a:rPr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2022: GPT-3.5, 2023: GPT-4. </a:t>
            </a:r>
            <a:r>
              <a:rPr lang="en" sz="2300">
                <a:solidFill>
                  <a:schemeClr val="dk1"/>
                </a:solidFill>
              </a:rPr>
              <a:t>2024: GPT-4o</a:t>
            </a:r>
            <a:endParaRPr sz="2300">
              <a:solidFill>
                <a:schemeClr val="dk1"/>
              </a:solidFill>
            </a:endParaRPr>
          </a:p>
          <a:p>
            <a:pPr indent="-2032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600"/>
              <a:buChar char="●"/>
            </a:pPr>
            <a:r>
              <a:rPr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Entrenado en Azure (30 mil NVIDIA GPUs) con información hasta 2021.</a:t>
            </a:r>
            <a:endParaRPr sz="2300">
              <a:solidFill>
                <a:schemeClr val="dk1"/>
              </a:solidFill>
            </a:endParaRPr>
          </a:p>
          <a:p>
            <a:pPr indent="-2032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600"/>
              <a:buChar char="●"/>
            </a:pPr>
            <a:r>
              <a:rPr lang="en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Basado en aprendizaje reforzado </a:t>
            </a:r>
            <a:r>
              <a:rPr lang="en" sz="2300">
                <a:solidFill>
                  <a:schemeClr val="dk1"/>
                </a:solidFill>
              </a:rPr>
              <a:t>con feedback humano, e.g. trabajadores humanos de Kenia que categorizaban contenido ofensivo por $2 la hora</a:t>
            </a:r>
            <a:endParaRPr sz="2300">
              <a:solidFill>
                <a:schemeClr val="dk1"/>
              </a:solidFill>
            </a:endParaRPr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813" y="1500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628650" y="91544"/>
            <a:ext cx="78867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</a:pPr>
            <a:r>
              <a:rPr lang="en"/>
              <a:t>Bard</a:t>
            </a:r>
            <a:endParaRPr/>
          </a:p>
        </p:txBody>
      </p:sp>
      <p:sp>
        <p:nvSpPr>
          <p:cNvPr id="198" name="Google Shape;198;p33"/>
          <p:cNvSpPr txBox="1"/>
          <p:nvPr/>
        </p:nvSpPr>
        <p:spPr>
          <a:xfrm>
            <a:off x="628650" y="694482"/>
            <a:ext cx="72624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LLM de Google entrenado con gran cantidad de datos de texto. Aun en desarrollo.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Capaz de comunicarse y generar texto creativo, como poemas, código, guiones, piezas musicales, correo electrónico, cartas, etc.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217467"/>
            <a:ext cx="7366565" cy="267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Gemini Advanced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50" y="1334946"/>
            <a:ext cx="8582749" cy="3638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